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7" r:id="rId2"/>
    <p:sldId id="285" r:id="rId3"/>
    <p:sldId id="292" r:id="rId4"/>
    <p:sldId id="283" r:id="rId5"/>
    <p:sldId id="286" r:id="rId6"/>
    <p:sldId id="272" r:id="rId7"/>
    <p:sldId id="294" r:id="rId8"/>
    <p:sldId id="270" r:id="rId9"/>
    <p:sldId id="317" r:id="rId10"/>
    <p:sldId id="264" r:id="rId11"/>
    <p:sldId id="265" r:id="rId12"/>
    <p:sldId id="267" r:id="rId13"/>
    <p:sldId id="295" r:id="rId14"/>
    <p:sldId id="268" r:id="rId15"/>
    <p:sldId id="269" r:id="rId16"/>
    <p:sldId id="288" r:id="rId17"/>
    <p:sldId id="282" r:id="rId18"/>
    <p:sldId id="271" r:id="rId19"/>
    <p:sldId id="280" r:id="rId20"/>
    <p:sldId id="314" r:id="rId21"/>
    <p:sldId id="301" r:id="rId22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54371" autoAdjust="0"/>
  </p:normalViewPr>
  <p:slideViewPr>
    <p:cSldViewPr>
      <p:cViewPr varScale="1">
        <p:scale>
          <a:sx n="55" d="100"/>
          <a:sy n="55" d="100"/>
        </p:scale>
        <p:origin x="-24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printerSettings" Target="printerSettings/printerSettings1.bin"/><Relationship Id="rId25" Type="http://schemas.openxmlformats.org/officeDocument/2006/relationships/presProps" Target="presProps.xml"/><Relationship Id="rId26" Type="http://schemas.openxmlformats.org/officeDocument/2006/relationships/viewProps" Target="viewProps.xml"/><Relationship Id="rId27" Type="http://schemas.openxmlformats.org/officeDocument/2006/relationships/theme" Target="theme/theme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4">
  <dgm:title val=""/>
  <dgm:desc val=""/>
  <dgm:catLst>
    <dgm:cat type="accent3" pri="11400"/>
  </dgm:catLst>
  <dgm:styleLbl name="node0">
    <dgm:fillClrLst meth="cycle">
      <a:schemeClr val="accent3">
        <a:shade val="6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cycle">
      <a:schemeClr val="accent3">
        <a:shade val="50000"/>
      </a:schemeClr>
      <a:schemeClr val="accent3">
        <a:tint val="55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/>
    <dgm:txEffectClrLst/>
  </dgm:styleLbl>
  <dgm:styleLbl name="lnNode1">
    <dgm:fillClrLst meth="cycle">
      <a:schemeClr val="accent3">
        <a:shade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cycle">
      <a:schemeClr val="accent3">
        <a:shade val="80000"/>
        <a:alpha val="50000"/>
      </a:schemeClr>
      <a:schemeClr val="accent3">
        <a:tint val="5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f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bgSibTrans2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/>
    <dgm:txEffectClrLst/>
  </dgm:styleLbl>
  <dgm:styleLbl name="sibTrans1D1">
    <dgm:fillClrLst meth="cycle">
      <a:schemeClr val="accent3">
        <a:shade val="90000"/>
      </a:schemeClr>
      <a:schemeClr val="accent3">
        <a:tint val="50000"/>
      </a:schemeClr>
    </dgm:fillClrLst>
    <dgm:linClrLst meth="cycle">
      <a:schemeClr val="accent3">
        <a:shade val="90000"/>
      </a:schemeClr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>
        <a:tint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3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3">
        <a:shade val="8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>
        <a:tint val="7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>
        <a:tint val="5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55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cycle">
      <a:schemeClr val="accent3">
        <a:shade val="50000"/>
      </a:schemeClr>
      <a:schemeClr val="accent3">
        <a:tint val="55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55000"/>
      </a:schemeClr>
    </dgm:fillClrLst>
    <dgm:linClrLst meth="repeat">
      <a:schemeClr val="accent3">
        <a:alpha val="90000"/>
        <a:tint val="55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5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55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55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E1B224-6B8E-494B-A960-15D6EFF568F4}" type="doc">
      <dgm:prSet loTypeId="urn:microsoft.com/office/officeart/2005/8/layout/equation1" loCatId="" qsTypeId="urn:microsoft.com/office/officeart/2005/8/quickstyle/simple4" qsCatId="simple" csTypeId="urn:microsoft.com/office/officeart/2005/8/colors/accent3_4" csCatId="accent3" phldr="1"/>
      <dgm:spPr/>
    </dgm:pt>
    <dgm:pt modelId="{8CFA0A5A-8DAA-5F41-A65B-C78B07962D58}">
      <dgm:prSet phldrT="[Text]" custT="1"/>
      <dgm:spPr/>
      <dgm:t>
        <a:bodyPr/>
        <a:lstStyle/>
        <a:p>
          <a:r>
            <a:rPr lang="en-US" sz="2400" dirty="0" smtClean="0"/>
            <a:t>Have a go at using a </a:t>
          </a:r>
          <a:r>
            <a:rPr lang="en-US" sz="2000" dirty="0" smtClean="0"/>
            <a:t>rubric</a:t>
          </a:r>
          <a:endParaRPr lang="en-US" sz="2000" dirty="0"/>
        </a:p>
      </dgm:t>
    </dgm:pt>
    <dgm:pt modelId="{A2618E06-CF61-854C-83A8-212F582B302A}" type="parTrans" cxnId="{6CF440F5-EBF1-2741-8C01-E1A9562DB4CC}">
      <dgm:prSet/>
      <dgm:spPr/>
      <dgm:t>
        <a:bodyPr/>
        <a:lstStyle/>
        <a:p>
          <a:endParaRPr lang="en-US"/>
        </a:p>
      </dgm:t>
    </dgm:pt>
    <dgm:pt modelId="{81BEEDCB-E93B-694C-874F-E837CBE36A3F}" type="sibTrans" cxnId="{6CF440F5-EBF1-2741-8C01-E1A9562DB4CC}">
      <dgm:prSet/>
      <dgm:spPr/>
      <dgm:t>
        <a:bodyPr/>
        <a:lstStyle/>
        <a:p>
          <a:endParaRPr lang="en-US"/>
        </a:p>
      </dgm:t>
    </dgm:pt>
    <dgm:pt modelId="{B4C41DB5-BAE3-2448-8E08-337824B49C4A}">
      <dgm:prSet custT="1"/>
      <dgm:spPr/>
      <dgm:t>
        <a:bodyPr/>
        <a:lstStyle/>
        <a:p>
          <a:r>
            <a:rPr lang="en-NZ" sz="2000" dirty="0" smtClean="0"/>
            <a:t>Know about the </a:t>
          </a:r>
          <a:r>
            <a:rPr lang="en-NZ" sz="1800" dirty="0" smtClean="0"/>
            <a:t>components</a:t>
          </a:r>
          <a:r>
            <a:rPr lang="en-NZ" sz="2000" dirty="0" smtClean="0"/>
            <a:t> of the new e-asTTle writing </a:t>
          </a:r>
        </a:p>
      </dgm:t>
    </dgm:pt>
    <dgm:pt modelId="{1B76CCB6-BDC2-524D-A31D-E09B8B13A318}" type="parTrans" cxnId="{558B923A-58C7-0643-9BAF-328EB17DEE93}">
      <dgm:prSet/>
      <dgm:spPr/>
      <dgm:t>
        <a:bodyPr/>
        <a:lstStyle/>
        <a:p>
          <a:endParaRPr lang="en-US"/>
        </a:p>
      </dgm:t>
    </dgm:pt>
    <dgm:pt modelId="{2D693131-736C-DA45-88FC-6E767E9CAD37}" type="sibTrans" cxnId="{558B923A-58C7-0643-9BAF-328EB17DEE93}">
      <dgm:prSet/>
      <dgm:spPr/>
      <dgm:t>
        <a:bodyPr/>
        <a:lstStyle/>
        <a:p>
          <a:endParaRPr lang="en-US"/>
        </a:p>
      </dgm:t>
    </dgm:pt>
    <dgm:pt modelId="{E6C2D4AA-0149-E045-828C-50C13529722B}">
      <dgm:prSet custT="1"/>
      <dgm:spPr/>
      <dgm:t>
        <a:bodyPr/>
        <a:lstStyle/>
        <a:p>
          <a:r>
            <a:rPr lang="en-NZ" sz="2000" dirty="0" smtClean="0"/>
            <a:t>Learn About New e asTTle</a:t>
          </a:r>
          <a:endParaRPr lang="en-US" sz="2000" dirty="0"/>
        </a:p>
      </dgm:t>
    </dgm:pt>
    <dgm:pt modelId="{BE538C5C-4DC9-B445-A02B-398FB57CC819}" type="parTrans" cxnId="{EB6E9144-1D84-7747-BFB5-42FCD60CAB47}">
      <dgm:prSet/>
      <dgm:spPr/>
      <dgm:t>
        <a:bodyPr/>
        <a:lstStyle/>
        <a:p>
          <a:endParaRPr lang="en-US"/>
        </a:p>
      </dgm:t>
    </dgm:pt>
    <dgm:pt modelId="{026E2743-F85A-2745-A115-3C652ACF0CC5}" type="sibTrans" cxnId="{EB6E9144-1D84-7747-BFB5-42FCD60CAB47}">
      <dgm:prSet/>
      <dgm:spPr/>
      <dgm:t>
        <a:bodyPr/>
        <a:lstStyle/>
        <a:p>
          <a:endParaRPr lang="en-US"/>
        </a:p>
      </dgm:t>
    </dgm:pt>
    <dgm:pt modelId="{366BB7EC-AD61-664C-8E91-EFF3056A7A8C}">
      <dgm:prSet custT="1"/>
      <dgm:spPr/>
      <dgm:t>
        <a:bodyPr/>
        <a:lstStyle/>
        <a:p>
          <a:r>
            <a:rPr lang="en-US" sz="2800" dirty="0" smtClean="0"/>
            <a:t>Choose a prompt (task)</a:t>
          </a:r>
          <a:endParaRPr lang="en-US" sz="2800" dirty="0"/>
        </a:p>
      </dgm:t>
    </dgm:pt>
    <dgm:pt modelId="{F13964FC-217C-3C45-B108-72A06725DFC0}" type="parTrans" cxnId="{E3C3A242-A7B8-8F46-B10D-41F9698F35D0}">
      <dgm:prSet/>
      <dgm:spPr/>
      <dgm:t>
        <a:bodyPr/>
        <a:lstStyle/>
        <a:p>
          <a:endParaRPr lang="en-US"/>
        </a:p>
      </dgm:t>
    </dgm:pt>
    <dgm:pt modelId="{511AC776-A1C0-B345-8CA8-4C2EC30D240A}" type="sibTrans" cxnId="{E3C3A242-A7B8-8F46-B10D-41F9698F35D0}">
      <dgm:prSet/>
      <dgm:spPr/>
      <dgm:t>
        <a:bodyPr/>
        <a:lstStyle/>
        <a:p>
          <a:endParaRPr lang="en-US"/>
        </a:p>
      </dgm:t>
    </dgm:pt>
    <dgm:pt modelId="{EBCF934F-6641-794E-ACCD-177F007C2EAD}" type="pres">
      <dgm:prSet presAssocID="{98E1B224-6B8E-494B-A960-15D6EFF568F4}" presName="linearFlow" presStyleCnt="0">
        <dgm:presLayoutVars>
          <dgm:dir/>
          <dgm:resizeHandles val="exact"/>
        </dgm:presLayoutVars>
      </dgm:prSet>
      <dgm:spPr/>
    </dgm:pt>
    <dgm:pt modelId="{AB2000FB-9307-8C48-8E51-740293F7BEBB}" type="pres">
      <dgm:prSet presAssocID="{B4C41DB5-BAE3-2448-8E08-337824B49C4A}" presName="node" presStyleLbl="node1" presStyleIdx="0" presStyleCnt="4" custScaleX="646899" custScaleY="7376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9690E75-96BD-9B49-A5FB-CBFB93F7D4D1}" type="pres">
      <dgm:prSet presAssocID="{2D693131-736C-DA45-88FC-6E767E9CAD37}" presName="spacerL" presStyleCnt="0"/>
      <dgm:spPr/>
    </dgm:pt>
    <dgm:pt modelId="{9B64D7A5-D2FF-274C-ABF5-85245463F4AE}" type="pres">
      <dgm:prSet presAssocID="{2D693131-736C-DA45-88FC-6E767E9CAD37}" presName="sibTrans" presStyleLbl="sibTrans2D1" presStyleIdx="0" presStyleCnt="3"/>
      <dgm:spPr/>
      <dgm:t>
        <a:bodyPr/>
        <a:lstStyle/>
        <a:p>
          <a:endParaRPr lang="en-US"/>
        </a:p>
      </dgm:t>
    </dgm:pt>
    <dgm:pt modelId="{B995AB83-8A0F-524B-84CF-38D29729BFEE}" type="pres">
      <dgm:prSet presAssocID="{2D693131-736C-DA45-88FC-6E767E9CAD37}" presName="spacerR" presStyleCnt="0"/>
      <dgm:spPr/>
    </dgm:pt>
    <dgm:pt modelId="{E951E680-C77C-014D-85A1-F9B4064AEACC}" type="pres">
      <dgm:prSet presAssocID="{366BB7EC-AD61-664C-8E91-EFF3056A7A8C}" presName="node" presStyleLbl="node1" presStyleIdx="1" presStyleCnt="4" custScaleX="609740" custScaleY="63302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9499CD-306E-A245-A7DA-E2D5B788C293}" type="pres">
      <dgm:prSet presAssocID="{511AC776-A1C0-B345-8CA8-4C2EC30D240A}" presName="spacerL" presStyleCnt="0"/>
      <dgm:spPr/>
    </dgm:pt>
    <dgm:pt modelId="{6889EDD8-832D-FB44-AACB-863B2FBA2D66}" type="pres">
      <dgm:prSet presAssocID="{511AC776-A1C0-B345-8CA8-4C2EC30D240A}" presName="sibTrans" presStyleLbl="sibTrans2D1" presStyleIdx="1" presStyleCnt="3"/>
      <dgm:spPr/>
      <dgm:t>
        <a:bodyPr/>
        <a:lstStyle/>
        <a:p>
          <a:endParaRPr lang="en-US"/>
        </a:p>
      </dgm:t>
    </dgm:pt>
    <dgm:pt modelId="{2EAC2112-C334-A548-8253-1F136FA47EEA}" type="pres">
      <dgm:prSet presAssocID="{511AC776-A1C0-B345-8CA8-4C2EC30D240A}" presName="spacerR" presStyleCnt="0"/>
      <dgm:spPr/>
    </dgm:pt>
    <dgm:pt modelId="{2947E141-30D1-8649-92DA-9495E478168E}" type="pres">
      <dgm:prSet presAssocID="{8CFA0A5A-8DAA-5F41-A65B-C78B07962D58}" presName="node" presStyleLbl="node1" presStyleIdx="2" presStyleCnt="4" custScaleX="401182" custScaleY="48306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4C6736-7F76-AB41-A42B-EC0CC133AE83}" type="pres">
      <dgm:prSet presAssocID="{81BEEDCB-E93B-694C-874F-E837CBE36A3F}" presName="spacerL" presStyleCnt="0"/>
      <dgm:spPr/>
    </dgm:pt>
    <dgm:pt modelId="{FD95CC2D-6374-5E4B-9471-57B21672FF13}" type="pres">
      <dgm:prSet presAssocID="{81BEEDCB-E93B-694C-874F-E837CBE36A3F}" presName="sibTrans" presStyleLbl="sibTrans2D1" presStyleIdx="2" presStyleCnt="3"/>
      <dgm:spPr/>
      <dgm:t>
        <a:bodyPr/>
        <a:lstStyle/>
        <a:p>
          <a:endParaRPr lang="en-US"/>
        </a:p>
      </dgm:t>
    </dgm:pt>
    <dgm:pt modelId="{89ED9C37-0769-CE43-9040-15922589BD98}" type="pres">
      <dgm:prSet presAssocID="{81BEEDCB-E93B-694C-874F-E837CBE36A3F}" presName="spacerR" presStyleCnt="0"/>
      <dgm:spPr/>
    </dgm:pt>
    <dgm:pt modelId="{248B395F-E611-A348-8327-556EA5209B31}" type="pres">
      <dgm:prSet presAssocID="{E6C2D4AA-0149-E045-828C-50C13529722B}" presName="node" presStyleLbl="node1" presStyleIdx="3" presStyleCnt="4" custScaleX="393387" custScaleY="501752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C65951A-DCC9-3941-9574-1E866DF6314B}" type="presOf" srcId="{81BEEDCB-E93B-694C-874F-E837CBE36A3F}" destId="{FD95CC2D-6374-5E4B-9471-57B21672FF13}" srcOrd="0" destOrd="0" presId="urn:microsoft.com/office/officeart/2005/8/layout/equation1"/>
    <dgm:cxn modelId="{DDDC33AE-62B3-0A42-8116-BDBE43F2F584}" type="presOf" srcId="{8CFA0A5A-8DAA-5F41-A65B-C78B07962D58}" destId="{2947E141-30D1-8649-92DA-9495E478168E}" srcOrd="0" destOrd="0" presId="urn:microsoft.com/office/officeart/2005/8/layout/equation1"/>
    <dgm:cxn modelId="{BEC847D0-403D-8141-8937-289ECF1B8D91}" type="presOf" srcId="{2D693131-736C-DA45-88FC-6E767E9CAD37}" destId="{9B64D7A5-D2FF-274C-ABF5-85245463F4AE}" srcOrd="0" destOrd="0" presId="urn:microsoft.com/office/officeart/2005/8/layout/equation1"/>
    <dgm:cxn modelId="{6CF440F5-EBF1-2741-8C01-E1A9562DB4CC}" srcId="{98E1B224-6B8E-494B-A960-15D6EFF568F4}" destId="{8CFA0A5A-8DAA-5F41-A65B-C78B07962D58}" srcOrd="2" destOrd="0" parTransId="{A2618E06-CF61-854C-83A8-212F582B302A}" sibTransId="{81BEEDCB-E93B-694C-874F-E837CBE36A3F}"/>
    <dgm:cxn modelId="{1E7E3A3E-E8B2-804F-BF5F-A4330FB58D9D}" type="presOf" srcId="{366BB7EC-AD61-664C-8E91-EFF3056A7A8C}" destId="{E951E680-C77C-014D-85A1-F9B4064AEACC}" srcOrd="0" destOrd="0" presId="urn:microsoft.com/office/officeart/2005/8/layout/equation1"/>
    <dgm:cxn modelId="{CBC68FA9-A3B4-3946-9304-6CE36C2BBBD5}" type="presOf" srcId="{98E1B224-6B8E-494B-A960-15D6EFF568F4}" destId="{EBCF934F-6641-794E-ACCD-177F007C2EAD}" srcOrd="0" destOrd="0" presId="urn:microsoft.com/office/officeart/2005/8/layout/equation1"/>
    <dgm:cxn modelId="{EB6E9144-1D84-7747-BFB5-42FCD60CAB47}" srcId="{98E1B224-6B8E-494B-A960-15D6EFF568F4}" destId="{E6C2D4AA-0149-E045-828C-50C13529722B}" srcOrd="3" destOrd="0" parTransId="{BE538C5C-4DC9-B445-A02B-398FB57CC819}" sibTransId="{026E2743-F85A-2745-A115-3C652ACF0CC5}"/>
    <dgm:cxn modelId="{E3C3A242-A7B8-8F46-B10D-41F9698F35D0}" srcId="{98E1B224-6B8E-494B-A960-15D6EFF568F4}" destId="{366BB7EC-AD61-664C-8E91-EFF3056A7A8C}" srcOrd="1" destOrd="0" parTransId="{F13964FC-217C-3C45-B108-72A06725DFC0}" sibTransId="{511AC776-A1C0-B345-8CA8-4C2EC30D240A}"/>
    <dgm:cxn modelId="{49DEC4F1-A402-7F4A-8E71-36E10DCF7D52}" type="presOf" srcId="{E6C2D4AA-0149-E045-828C-50C13529722B}" destId="{248B395F-E611-A348-8327-556EA5209B31}" srcOrd="0" destOrd="0" presId="urn:microsoft.com/office/officeart/2005/8/layout/equation1"/>
    <dgm:cxn modelId="{558B923A-58C7-0643-9BAF-328EB17DEE93}" srcId="{98E1B224-6B8E-494B-A960-15D6EFF568F4}" destId="{B4C41DB5-BAE3-2448-8E08-337824B49C4A}" srcOrd="0" destOrd="0" parTransId="{1B76CCB6-BDC2-524D-A31D-E09B8B13A318}" sibTransId="{2D693131-736C-DA45-88FC-6E767E9CAD37}"/>
    <dgm:cxn modelId="{411977C2-B91E-4A4E-B0CF-A0D98C349719}" type="presOf" srcId="{B4C41DB5-BAE3-2448-8E08-337824B49C4A}" destId="{AB2000FB-9307-8C48-8E51-740293F7BEBB}" srcOrd="0" destOrd="0" presId="urn:microsoft.com/office/officeart/2005/8/layout/equation1"/>
    <dgm:cxn modelId="{E9571A65-CCC1-0E45-801F-BC4954074B3C}" type="presOf" srcId="{511AC776-A1C0-B345-8CA8-4C2EC30D240A}" destId="{6889EDD8-832D-FB44-AACB-863B2FBA2D66}" srcOrd="0" destOrd="0" presId="urn:microsoft.com/office/officeart/2005/8/layout/equation1"/>
    <dgm:cxn modelId="{FA6E55CF-4F7C-0447-ADBB-0B414684E056}" type="presParOf" srcId="{EBCF934F-6641-794E-ACCD-177F007C2EAD}" destId="{AB2000FB-9307-8C48-8E51-740293F7BEBB}" srcOrd="0" destOrd="0" presId="urn:microsoft.com/office/officeart/2005/8/layout/equation1"/>
    <dgm:cxn modelId="{3C590621-1BAA-9641-953C-B3F22A225791}" type="presParOf" srcId="{EBCF934F-6641-794E-ACCD-177F007C2EAD}" destId="{59690E75-96BD-9B49-A5FB-CBFB93F7D4D1}" srcOrd="1" destOrd="0" presId="urn:microsoft.com/office/officeart/2005/8/layout/equation1"/>
    <dgm:cxn modelId="{C5010D0C-0B47-2142-94F2-4B2063BBA6F8}" type="presParOf" srcId="{EBCF934F-6641-794E-ACCD-177F007C2EAD}" destId="{9B64D7A5-D2FF-274C-ABF5-85245463F4AE}" srcOrd="2" destOrd="0" presId="urn:microsoft.com/office/officeart/2005/8/layout/equation1"/>
    <dgm:cxn modelId="{A84D13D3-8414-E940-BCBB-6DFB0CEA4656}" type="presParOf" srcId="{EBCF934F-6641-794E-ACCD-177F007C2EAD}" destId="{B995AB83-8A0F-524B-84CF-38D29729BFEE}" srcOrd="3" destOrd="0" presId="urn:microsoft.com/office/officeart/2005/8/layout/equation1"/>
    <dgm:cxn modelId="{E037EFCF-7495-8B42-AE74-87C467A02893}" type="presParOf" srcId="{EBCF934F-6641-794E-ACCD-177F007C2EAD}" destId="{E951E680-C77C-014D-85A1-F9B4064AEACC}" srcOrd="4" destOrd="0" presId="urn:microsoft.com/office/officeart/2005/8/layout/equation1"/>
    <dgm:cxn modelId="{3381B4E4-3AC4-4442-B78E-69D242DF861B}" type="presParOf" srcId="{EBCF934F-6641-794E-ACCD-177F007C2EAD}" destId="{5B9499CD-306E-A245-A7DA-E2D5B788C293}" srcOrd="5" destOrd="0" presId="urn:microsoft.com/office/officeart/2005/8/layout/equation1"/>
    <dgm:cxn modelId="{60599EE6-FAEB-8442-B976-515BAE40C2CA}" type="presParOf" srcId="{EBCF934F-6641-794E-ACCD-177F007C2EAD}" destId="{6889EDD8-832D-FB44-AACB-863B2FBA2D66}" srcOrd="6" destOrd="0" presId="urn:microsoft.com/office/officeart/2005/8/layout/equation1"/>
    <dgm:cxn modelId="{3AB4A81A-9DC0-B840-A47A-7234991DA725}" type="presParOf" srcId="{EBCF934F-6641-794E-ACCD-177F007C2EAD}" destId="{2EAC2112-C334-A548-8253-1F136FA47EEA}" srcOrd="7" destOrd="0" presId="urn:microsoft.com/office/officeart/2005/8/layout/equation1"/>
    <dgm:cxn modelId="{D0C6B57C-53B9-704B-B668-456A614D1E98}" type="presParOf" srcId="{EBCF934F-6641-794E-ACCD-177F007C2EAD}" destId="{2947E141-30D1-8649-92DA-9495E478168E}" srcOrd="8" destOrd="0" presId="urn:microsoft.com/office/officeart/2005/8/layout/equation1"/>
    <dgm:cxn modelId="{C90232DB-F071-5D45-A3D9-877550A386C7}" type="presParOf" srcId="{EBCF934F-6641-794E-ACCD-177F007C2EAD}" destId="{FF4C6736-7F76-AB41-A42B-EC0CC133AE83}" srcOrd="9" destOrd="0" presId="urn:microsoft.com/office/officeart/2005/8/layout/equation1"/>
    <dgm:cxn modelId="{9B068A7C-CA6B-4745-9808-1A05C6CE9881}" type="presParOf" srcId="{EBCF934F-6641-794E-ACCD-177F007C2EAD}" destId="{FD95CC2D-6374-5E4B-9471-57B21672FF13}" srcOrd="10" destOrd="0" presId="urn:microsoft.com/office/officeart/2005/8/layout/equation1"/>
    <dgm:cxn modelId="{A1A44F5D-FF23-4B42-9978-BC7976AAB960}" type="presParOf" srcId="{EBCF934F-6641-794E-ACCD-177F007C2EAD}" destId="{89ED9C37-0769-CE43-9040-15922589BD98}" srcOrd="11" destOrd="0" presId="urn:microsoft.com/office/officeart/2005/8/layout/equation1"/>
    <dgm:cxn modelId="{F705F67F-729C-8843-B104-569283D46F9F}" type="presParOf" srcId="{EBCF934F-6641-794E-ACCD-177F007C2EAD}" destId="{248B395F-E611-A348-8327-556EA5209B31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B2000FB-9307-8C48-8E51-740293F7BEBB}">
      <dsp:nvSpPr>
        <dsp:cNvPr id="0" name=""/>
        <dsp:cNvSpPr/>
      </dsp:nvSpPr>
      <dsp:spPr>
        <a:xfrm>
          <a:off x="2660" y="1638352"/>
          <a:ext cx="2115195" cy="2411927"/>
        </a:xfrm>
        <a:prstGeom prst="ellipse">
          <a:avLst/>
        </a:prstGeom>
        <a:gradFill rotWithShape="0">
          <a:gsLst>
            <a:gs pos="0">
              <a:schemeClr val="accent3">
                <a:shade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000" kern="1200" dirty="0" smtClean="0"/>
            <a:t>Know about the </a:t>
          </a:r>
          <a:r>
            <a:rPr lang="en-NZ" sz="1800" kern="1200" dirty="0" smtClean="0"/>
            <a:t>components</a:t>
          </a:r>
          <a:r>
            <a:rPr lang="en-NZ" sz="2000" kern="1200" dirty="0" smtClean="0"/>
            <a:t> of the new e-asTTle writing </a:t>
          </a:r>
        </a:p>
      </dsp:txBody>
      <dsp:txXfrm>
        <a:off x="312423" y="1991571"/>
        <a:ext cx="1495669" cy="1705489"/>
      </dsp:txXfrm>
    </dsp:sp>
    <dsp:sp modelId="{9B64D7A5-D2FF-274C-ABF5-85245463F4AE}">
      <dsp:nvSpPr>
        <dsp:cNvPr id="0" name=""/>
        <dsp:cNvSpPr/>
      </dsp:nvSpPr>
      <dsp:spPr>
        <a:xfrm>
          <a:off x="2144406" y="2749493"/>
          <a:ext cx="189645" cy="189645"/>
        </a:xfrm>
        <a:prstGeom prst="mathPlus">
          <a:avLst/>
        </a:prstGeom>
        <a:gradFill rotWithShape="0">
          <a:gsLst>
            <a:gs pos="0">
              <a:schemeClr val="accent3">
                <a:shade val="9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169543" y="2822013"/>
        <a:ext cx="139371" cy="44605"/>
      </dsp:txXfrm>
    </dsp:sp>
    <dsp:sp modelId="{E951E680-C77C-014D-85A1-F9B4064AEACC}">
      <dsp:nvSpPr>
        <dsp:cNvPr id="0" name=""/>
        <dsp:cNvSpPr/>
      </dsp:nvSpPr>
      <dsp:spPr>
        <a:xfrm>
          <a:off x="2360601" y="1809400"/>
          <a:ext cx="1993694" cy="2069830"/>
        </a:xfrm>
        <a:prstGeom prst="ellipse">
          <a:avLst/>
        </a:prstGeom>
        <a:gradFill rotWithShape="0">
          <a:gsLst>
            <a:gs pos="0">
              <a:schemeClr val="accent3">
                <a:shade val="50000"/>
                <a:hueOff val="133778"/>
                <a:satOff val="-2135"/>
                <a:lumOff val="20553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133778"/>
                <a:satOff val="-2135"/>
                <a:lumOff val="20553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133778"/>
                <a:satOff val="-2135"/>
                <a:lumOff val="2055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Choose a prompt (task)</a:t>
          </a:r>
          <a:endParaRPr lang="en-US" sz="2800" kern="1200" dirty="0"/>
        </a:p>
      </dsp:txBody>
      <dsp:txXfrm>
        <a:off x="2652571" y="2112520"/>
        <a:ext cx="1409754" cy="1463590"/>
      </dsp:txXfrm>
    </dsp:sp>
    <dsp:sp modelId="{6889EDD8-832D-FB44-AACB-863B2FBA2D66}">
      <dsp:nvSpPr>
        <dsp:cNvPr id="0" name=""/>
        <dsp:cNvSpPr/>
      </dsp:nvSpPr>
      <dsp:spPr>
        <a:xfrm>
          <a:off x="4380847" y="2749493"/>
          <a:ext cx="189645" cy="189645"/>
        </a:xfrm>
        <a:prstGeom prst="mathPlus">
          <a:avLst/>
        </a:prstGeom>
        <a:gradFill rotWithShape="0">
          <a:gsLst>
            <a:gs pos="0">
              <a:schemeClr val="accent3">
                <a:shade val="90000"/>
                <a:hueOff val="186893"/>
                <a:satOff val="-4005"/>
                <a:lumOff val="20541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186893"/>
                <a:satOff val="-4005"/>
                <a:lumOff val="20541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186893"/>
                <a:satOff val="-4005"/>
                <a:lumOff val="2054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05984" y="2822013"/>
        <a:ext cx="139371" cy="44605"/>
      </dsp:txXfrm>
    </dsp:sp>
    <dsp:sp modelId="{2947E141-30D1-8649-92DA-9495E478168E}">
      <dsp:nvSpPr>
        <dsp:cNvPr id="0" name=""/>
        <dsp:cNvSpPr/>
      </dsp:nvSpPr>
      <dsp:spPr>
        <a:xfrm>
          <a:off x="4597042" y="2054571"/>
          <a:ext cx="1311763" cy="1579489"/>
        </a:xfrm>
        <a:prstGeom prst="ellipse">
          <a:avLst/>
        </a:prstGeom>
        <a:gradFill rotWithShape="0">
          <a:gsLst>
            <a:gs pos="0">
              <a:schemeClr val="accent3">
                <a:shade val="50000"/>
                <a:hueOff val="267556"/>
                <a:satOff val="-4269"/>
                <a:lumOff val="41107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267556"/>
                <a:satOff val="-4269"/>
                <a:lumOff val="41107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267556"/>
                <a:satOff val="-4269"/>
                <a:lumOff val="41107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Have a go at using a </a:t>
          </a:r>
          <a:r>
            <a:rPr lang="en-US" sz="2000" kern="1200" dirty="0" smtClean="0"/>
            <a:t>rubric</a:t>
          </a:r>
          <a:endParaRPr lang="en-US" sz="2000" kern="1200" dirty="0"/>
        </a:p>
      </dsp:txBody>
      <dsp:txXfrm>
        <a:off x="4789145" y="2285882"/>
        <a:ext cx="927557" cy="1116867"/>
      </dsp:txXfrm>
    </dsp:sp>
    <dsp:sp modelId="{FD95CC2D-6374-5E4B-9471-57B21672FF13}">
      <dsp:nvSpPr>
        <dsp:cNvPr id="0" name=""/>
        <dsp:cNvSpPr/>
      </dsp:nvSpPr>
      <dsp:spPr>
        <a:xfrm>
          <a:off x="5935356" y="2749493"/>
          <a:ext cx="189645" cy="189645"/>
        </a:xfrm>
        <a:prstGeom prst="mathEqual">
          <a:avLst/>
        </a:prstGeom>
        <a:gradFill rotWithShape="0">
          <a:gsLst>
            <a:gs pos="0">
              <a:schemeClr val="accent3">
                <a:shade val="90000"/>
                <a:hueOff val="186893"/>
                <a:satOff val="-4005"/>
                <a:lumOff val="20541"/>
                <a:alphaOff val="0"/>
                <a:shade val="51000"/>
                <a:satMod val="130000"/>
              </a:schemeClr>
            </a:gs>
            <a:gs pos="80000">
              <a:schemeClr val="accent3">
                <a:shade val="90000"/>
                <a:hueOff val="186893"/>
                <a:satOff val="-4005"/>
                <a:lumOff val="20541"/>
                <a:alphaOff val="0"/>
                <a:shade val="93000"/>
                <a:satMod val="130000"/>
              </a:schemeClr>
            </a:gs>
            <a:gs pos="100000">
              <a:schemeClr val="accent3">
                <a:shade val="90000"/>
                <a:hueOff val="186893"/>
                <a:satOff val="-4005"/>
                <a:lumOff val="20541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700" kern="1200"/>
        </a:p>
      </dsp:txBody>
      <dsp:txXfrm>
        <a:off x="5960493" y="2788560"/>
        <a:ext cx="139371" cy="111511"/>
      </dsp:txXfrm>
    </dsp:sp>
    <dsp:sp modelId="{248B395F-E611-A348-8327-556EA5209B31}">
      <dsp:nvSpPr>
        <dsp:cNvPr id="0" name=""/>
        <dsp:cNvSpPr/>
      </dsp:nvSpPr>
      <dsp:spPr>
        <a:xfrm>
          <a:off x="6151551" y="2024015"/>
          <a:ext cx="1286275" cy="1640601"/>
        </a:xfrm>
        <a:prstGeom prst="ellipse">
          <a:avLst/>
        </a:prstGeom>
        <a:gradFill rotWithShape="0">
          <a:gsLst>
            <a:gs pos="0">
              <a:schemeClr val="accent3">
                <a:shade val="50000"/>
                <a:hueOff val="133778"/>
                <a:satOff val="-2135"/>
                <a:lumOff val="20553"/>
                <a:alphaOff val="0"/>
                <a:shade val="51000"/>
                <a:satMod val="130000"/>
              </a:schemeClr>
            </a:gs>
            <a:gs pos="80000">
              <a:schemeClr val="accent3">
                <a:shade val="50000"/>
                <a:hueOff val="133778"/>
                <a:satOff val="-2135"/>
                <a:lumOff val="20553"/>
                <a:alphaOff val="0"/>
                <a:shade val="93000"/>
                <a:satMod val="130000"/>
              </a:schemeClr>
            </a:gs>
            <a:gs pos="100000">
              <a:schemeClr val="accent3">
                <a:shade val="50000"/>
                <a:hueOff val="133778"/>
                <a:satOff val="-2135"/>
                <a:lumOff val="20553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000" kern="1200" dirty="0" smtClean="0"/>
            <a:t>Learn About New e asTTle</a:t>
          </a:r>
          <a:endParaRPr lang="en-US" sz="2000" kern="1200" dirty="0"/>
        </a:p>
      </dsp:txBody>
      <dsp:txXfrm>
        <a:off x="6339922" y="2264275"/>
        <a:ext cx="909533" cy="116008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5330F-4B2B-4B08-8852-A69990A73089}" type="datetimeFigureOut">
              <a:rPr lang="en-NZ" smtClean="0"/>
              <a:pPr/>
              <a:t>27/04/12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57EA4-ED54-416B-9D00-9F472E69FD36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36637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225878-9A99-47B2-86E9-A456A9D74351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r>
              <a:rPr lang="en-US" dirty="0" smtClean="0"/>
              <a:t>First two sheets on tables and tasks booklet</a:t>
            </a:r>
          </a:p>
          <a:p>
            <a:pPr eaLnBrk="1" hangingPunct="1"/>
            <a:r>
              <a:rPr lang="en-US" dirty="0" smtClean="0"/>
              <a:t>Rubrics too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 longer instruct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0320057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86016667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Lots have pictures….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8803290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Better for juniors-</a:t>
            </a:r>
            <a:r>
              <a:rPr lang="en-US" baseline="0" dirty="0" smtClean="0"/>
              <a:t> these are described in the FAQ section.</a:t>
            </a:r>
            <a:r>
              <a:rPr lang="en-US" baseline="0" dirty="0" smtClean="0"/>
              <a:t>. Give out new sheet</a:t>
            </a:r>
            <a:endParaRPr lang="en-US" baseline="0" dirty="0" smtClean="0"/>
          </a:p>
          <a:p>
            <a:endParaRPr lang="en-US" baseline="0" dirty="0" smtClean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Give you booklets of prompts- 19 only but are</a:t>
            </a:r>
            <a:r>
              <a:rPr lang="en-US" baseline="0" dirty="0" smtClean="0"/>
              <a:t> 20…chose per syndicate which ones are appropriate …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676461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Give out</a:t>
            </a:r>
          </a:p>
          <a:p>
            <a:endParaRPr lang="en-US" dirty="0" smtClean="0"/>
          </a:p>
          <a:p>
            <a:r>
              <a:rPr lang="en-US" dirty="0" smtClean="0"/>
              <a:t>Rubric elements</a:t>
            </a:r>
            <a:r>
              <a:rPr lang="en-US" baseline="0" dirty="0" smtClean="0"/>
              <a:t> are distinct from each other</a:t>
            </a:r>
          </a:p>
          <a:p>
            <a:r>
              <a:rPr lang="en-US" baseline="0" dirty="0" smtClean="0"/>
              <a:t>Allows for focused and much easier marking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All rearranged- no audience and purpose as thought to be woven</a:t>
            </a:r>
            <a:r>
              <a:rPr lang="en-US" baseline="0" dirty="0" smtClean="0"/>
              <a:t> throughout. </a:t>
            </a:r>
          </a:p>
          <a:p>
            <a:r>
              <a:rPr lang="en-US" baseline="0" dirty="0" smtClean="0"/>
              <a:t>Vocab stands alone sentence structure replaces grammar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14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04072187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NZ" sz="5800" dirty="0" smtClean="0"/>
              <a:t>the rubric is designed to be:</a:t>
            </a:r>
          </a:p>
          <a:p>
            <a:pPr>
              <a:buNone/>
            </a:pPr>
            <a:endParaRPr lang="en-NZ" sz="3000" dirty="0" smtClean="0"/>
          </a:p>
          <a:p>
            <a:r>
              <a:rPr lang="en-NZ" sz="5800" dirty="0" smtClean="0"/>
              <a:t>Precise</a:t>
            </a:r>
          </a:p>
          <a:p>
            <a:pPr lvl="1">
              <a:buNone/>
            </a:pPr>
            <a:r>
              <a:rPr lang="en-NZ" sz="4400" dirty="0" smtClean="0"/>
              <a:t>It describes:</a:t>
            </a:r>
          </a:p>
          <a:p>
            <a:pPr lvl="1">
              <a:buFontTx/>
              <a:buChar char="-"/>
            </a:pPr>
            <a:r>
              <a:rPr lang="en-NZ" sz="4400" dirty="0" smtClean="0"/>
              <a:t>the continuum of skill development represents precisely what was </a:t>
            </a:r>
            <a:r>
              <a:rPr lang="en-NZ" sz="4400" i="1" dirty="0" smtClean="0"/>
              <a:t>observed</a:t>
            </a:r>
            <a:r>
              <a:rPr lang="en-NZ" sz="4400" dirty="0" smtClean="0"/>
              <a:t> from marking approx. </a:t>
            </a:r>
            <a:r>
              <a:rPr lang="en-NZ" sz="4400" i="1" dirty="0" smtClean="0"/>
              <a:t>5,000</a:t>
            </a:r>
            <a:r>
              <a:rPr lang="en-NZ" sz="4400" dirty="0" smtClean="0"/>
              <a:t> responses to the 20 prompts. </a:t>
            </a:r>
          </a:p>
          <a:p>
            <a:pPr lvl="1">
              <a:buFontTx/>
              <a:buChar char="-"/>
            </a:pPr>
            <a:r>
              <a:rPr lang="en-NZ" sz="4400" dirty="0" smtClean="0"/>
              <a:t>Go thr what all emans</a:t>
            </a:r>
          </a:p>
          <a:p>
            <a:pPr lvl="1">
              <a:buFontTx/>
              <a:buChar char="-"/>
            </a:pPr>
            <a:r>
              <a:rPr lang="en-NZ" sz="4400" dirty="0" smtClean="0"/>
              <a:t>Have a look</a:t>
            </a:r>
            <a:r>
              <a:rPr lang="en-NZ" sz="4400" baseline="0" dirty="0" smtClean="0"/>
              <a:t> for 5 mins and dicuss- circle anytig unknown and come bac and discuss</a:t>
            </a:r>
            <a:endParaRPr lang="en-NZ" sz="440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15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215133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16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06932763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17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6925786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18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705461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19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277216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Bookending….sharing- Chalk and talk – sharing</a:t>
            </a:r>
          </a:p>
          <a:p>
            <a:r>
              <a:rPr lang="en-US" dirty="0" smtClean="0"/>
              <a:t>Others on wall</a:t>
            </a:r>
          </a:p>
          <a:p>
            <a:endParaRPr lang="en-US" dirty="0" smtClean="0"/>
          </a:p>
          <a:p>
            <a:r>
              <a:rPr lang="en-US" dirty="0" smtClean="0"/>
              <a:t>Think about you ability and confidence in:</a:t>
            </a:r>
          </a:p>
          <a:p>
            <a:pPr marL="171450" indent="-171450">
              <a:buFontTx/>
              <a:buChar char="•"/>
            </a:pPr>
            <a:r>
              <a:rPr lang="en-US" dirty="0" smtClean="0"/>
              <a:t>Old </a:t>
            </a:r>
            <a:r>
              <a:rPr lang="en-US" dirty="0" err="1" smtClean="0"/>
              <a:t>easttle</a:t>
            </a:r>
            <a:endParaRPr lang="en-US" dirty="0" smtClean="0"/>
          </a:p>
          <a:p>
            <a:pPr marL="171450" indent="-171450">
              <a:buFontTx/>
              <a:buChar char="•"/>
            </a:pPr>
            <a:r>
              <a:rPr lang="en-US" dirty="0" smtClean="0"/>
              <a:t>Choosing a task</a:t>
            </a:r>
          </a:p>
          <a:p>
            <a:pPr marL="171450" indent="-171450">
              <a:buFontTx/>
              <a:buChar char="•"/>
            </a:pPr>
            <a:r>
              <a:rPr lang="en-US" dirty="0" smtClean="0"/>
              <a:t>Using the rubrics</a:t>
            </a:r>
          </a:p>
          <a:p>
            <a:pPr marL="171450" indent="-171450">
              <a:buFontTx/>
              <a:buChar char="•"/>
            </a:pPr>
            <a:endParaRPr lang="en-US" dirty="0" smtClean="0"/>
          </a:p>
          <a:p>
            <a:pPr marL="171450" indent="-171450">
              <a:buFontTx/>
              <a:buChar char="•"/>
            </a:pPr>
            <a:r>
              <a:rPr lang="en-US" dirty="0" smtClean="0"/>
              <a:t>TH</a:t>
            </a:r>
            <a:r>
              <a:rPr lang="en-US" b="1" dirty="0" smtClean="0"/>
              <a:t>IS SESSION</a:t>
            </a:r>
            <a:r>
              <a:rPr lang="en-US" b="1" baseline="0" dirty="0" smtClean="0"/>
              <a:t> IS A CHANCE TO SEE WHAT IS DIFFERENT</a:t>
            </a: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423020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20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9834212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21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667191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b="1" dirty="0" smtClean="0">
                <a:solidFill>
                  <a:srgbClr val="FF0000"/>
                </a:solidFill>
              </a:rPr>
              <a:t>What’s </a:t>
            </a:r>
            <a:r>
              <a:rPr lang="en-US" b="1" dirty="0" smtClean="0">
                <a:solidFill>
                  <a:srgbClr val="FF0000"/>
                </a:solidFill>
              </a:rPr>
              <a:t>different:</a:t>
            </a:r>
          </a:p>
          <a:p>
            <a:endParaRPr lang="en-US" dirty="0" smtClean="0"/>
          </a:p>
          <a:p>
            <a:r>
              <a:rPr lang="en-US" dirty="0" smtClean="0"/>
              <a:t>Old was years 4-8- alternative means for those who cannot.</a:t>
            </a:r>
          </a:p>
          <a:p>
            <a:pPr marL="171450" indent="-171450">
              <a:buFontTx/>
              <a:buChar char="•"/>
            </a:pPr>
            <a:endParaRPr lang="en-US" baseline="0" dirty="0" smtClean="0"/>
          </a:p>
          <a:p>
            <a:pPr marL="171450" indent="-171450">
              <a:buFontTx/>
              <a:buChar char="•"/>
            </a:pPr>
            <a:endParaRPr lang="en-US" baseline="0" dirty="0" smtClean="0"/>
          </a:p>
          <a:p>
            <a:pPr marL="0" indent="0">
              <a:buFontTx/>
              <a:buNone/>
            </a:pPr>
            <a:r>
              <a:rPr lang="en-US" b="1" baseline="0" dirty="0" smtClean="0"/>
              <a:t>INCREASINGLY VALID:</a:t>
            </a:r>
          </a:p>
          <a:p>
            <a:pPr marL="0" indent="0">
              <a:buFontTx/>
              <a:buNone/>
            </a:pPr>
            <a:r>
              <a:rPr lang="en-US" baseline="0" dirty="0" smtClean="0"/>
              <a:t>use of psychometric testing tool,  done over 7 months with 6,00 students using reliable controls</a:t>
            </a:r>
          </a:p>
          <a:p>
            <a:pPr marL="171450" indent="-171450">
              <a:buFontTx/>
              <a:buChar char="•"/>
            </a:pPr>
            <a:r>
              <a:rPr lang="en-US" baseline="0" dirty="0" smtClean="0"/>
              <a:t>Wrote framework</a:t>
            </a:r>
          </a:p>
          <a:p>
            <a:pPr marL="171450" indent="-171450">
              <a:buFontTx/>
              <a:buChar char="•"/>
            </a:pPr>
            <a:r>
              <a:rPr lang="en-US" baseline="0" dirty="0" smtClean="0"/>
              <a:t>Piloted prompts</a:t>
            </a:r>
          </a:p>
          <a:p>
            <a:pPr marL="171450" indent="-171450">
              <a:buFontTx/>
              <a:buChar char="•"/>
            </a:pPr>
            <a:r>
              <a:rPr lang="en-US" baseline="0" dirty="0" smtClean="0"/>
              <a:t>National trials</a:t>
            </a:r>
          </a:p>
          <a:p>
            <a:pPr marL="171450" indent="-171450">
              <a:buFontTx/>
              <a:buChar char="•"/>
            </a:pPr>
            <a:r>
              <a:rPr lang="en-US" baseline="0" dirty="0" smtClean="0"/>
              <a:t>Marking exercise</a:t>
            </a:r>
          </a:p>
          <a:p>
            <a:pPr marL="171450" indent="-171450">
              <a:buFontTx/>
              <a:buChar char="•"/>
            </a:pPr>
            <a:endParaRPr lang="en-US" baseline="0" dirty="0" smtClean="0"/>
          </a:p>
          <a:p>
            <a:r>
              <a:rPr lang="en-US" b="1" baseline="0" dirty="0" smtClean="0"/>
              <a:t>COMPATIBILITY</a:t>
            </a:r>
          </a:p>
          <a:p>
            <a:pPr marL="171450" indent="-171450">
              <a:buFontTx/>
              <a:buChar char="•"/>
            </a:pPr>
            <a:r>
              <a:rPr lang="en-US" baseline="0" dirty="0" smtClean="0"/>
              <a:t>Minor changes – still create, assign , mark a test but input of score is different.  </a:t>
            </a:r>
          </a:p>
          <a:p>
            <a:pPr marL="171450" indent="-171450">
              <a:buFontTx/>
              <a:buChar char="•"/>
            </a:pPr>
            <a:endParaRPr lang="en-US" baseline="0" dirty="0" smtClean="0"/>
          </a:p>
          <a:p>
            <a:pPr marL="171450" indent="-171450">
              <a:buFontTx/>
              <a:buChar char="•"/>
            </a:pPr>
            <a:r>
              <a:rPr lang="en-US" baseline="0" dirty="0" smtClean="0"/>
              <a:t>BUT ANT COMPARE old </a:t>
            </a:r>
            <a:r>
              <a:rPr lang="en-US" baseline="0" dirty="0" err="1" smtClean="0"/>
              <a:t>easttle</a:t>
            </a:r>
            <a:r>
              <a:rPr lang="en-US" baseline="0" dirty="0" smtClean="0"/>
              <a:t> result with new BUT can to some degree compare CL</a:t>
            </a:r>
          </a:p>
          <a:p>
            <a:pPr marL="171450" indent="-171450">
              <a:buFontTx/>
              <a:buChar char="•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559859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marR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 smtClean="0"/>
              <a:t>Looking at very generic writing competencies- </a:t>
            </a:r>
            <a:r>
              <a:rPr lang="en-US" b="1" dirty="0" smtClean="0"/>
              <a:t>skills core to writing </a:t>
            </a:r>
            <a:r>
              <a:rPr lang="en-US" dirty="0" smtClean="0"/>
              <a:t>and don</a:t>
            </a:r>
            <a:r>
              <a:rPr lang="fr-FR" dirty="0" smtClean="0"/>
              <a:t>’</a:t>
            </a:r>
            <a:r>
              <a:rPr lang="en-US" dirty="0" smtClean="0"/>
              <a:t>t measure content knowledge. Not about effective</a:t>
            </a:r>
            <a:r>
              <a:rPr lang="en-US" baseline="0" dirty="0" smtClean="0"/>
              <a:t> teaching about getting a level as an anchor.  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2.  Assess 5 communicative purposes depending on PROMPT BUT rubric accommodates those</a:t>
            </a:r>
            <a:r>
              <a:rPr lang="en-US" baseline="0" dirty="0" smtClean="0"/>
              <a:t> multiple purposes</a:t>
            </a:r>
            <a:endParaRPr lang="en-US" dirty="0" smtClean="0"/>
          </a:p>
          <a:p>
            <a:r>
              <a:rPr lang="en-US" baseline="0" dirty="0" smtClean="0"/>
              <a:t>You score 7  element by element- input these but  still get level 1 </a:t>
            </a:r>
            <a:r>
              <a:rPr lang="en-US" baseline="0" dirty="0" err="1" smtClean="0"/>
              <a:t>etc</a:t>
            </a:r>
            <a:r>
              <a:rPr lang="en-US" baseline="0" dirty="0" smtClean="0"/>
              <a:t> B/P/A-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8448701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 smtClean="0"/>
              <a:t>LOOK AT SHEETS:</a:t>
            </a:r>
          </a:p>
          <a:p>
            <a:endParaRPr lang="en-US" dirty="0" smtClean="0"/>
          </a:p>
          <a:p>
            <a:r>
              <a:rPr lang="en-US" baseline="0" dirty="0" smtClean="0"/>
              <a:t>Discussion time for what you have heard so far.</a:t>
            </a:r>
          </a:p>
          <a:p>
            <a:endParaRPr lang="en-US" baseline="0" dirty="0" smtClean="0"/>
          </a:p>
          <a:p>
            <a:r>
              <a:rPr lang="en-US" baseline="0" dirty="0" smtClean="0"/>
              <a:t>See if you can get a feel for how it sits with OTJS??? </a:t>
            </a:r>
          </a:p>
          <a:p>
            <a:r>
              <a:rPr lang="en-US" baseline="0" dirty="0" smtClean="0"/>
              <a:t>Come back for comments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973503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47500" lnSpcReduction="20000"/>
          </a:bodyPr>
          <a:lstStyle/>
          <a:p>
            <a:r>
              <a:rPr lang="en-US" b="1" baseline="0" dirty="0" smtClean="0"/>
              <a:t>to note here:</a:t>
            </a:r>
          </a:p>
          <a:p>
            <a:endParaRPr lang="en-US" b="1" dirty="0" smtClean="0"/>
          </a:p>
          <a:p>
            <a:endParaRPr lang="en-US" dirty="0" smtClean="0"/>
          </a:p>
          <a:p>
            <a:r>
              <a:rPr lang="en-US" b="1" baseline="0" dirty="0" smtClean="0"/>
              <a:t>PROMPT NOTES</a:t>
            </a:r>
          </a:p>
          <a:p>
            <a:pPr marL="171450" indent="-171450">
              <a:buFontTx/>
              <a:buChar char="•"/>
            </a:pPr>
            <a:r>
              <a:rPr lang="en-US" dirty="0" smtClean="0"/>
              <a:t>There </a:t>
            </a:r>
            <a:r>
              <a:rPr lang="en-US" baseline="0" dirty="0" smtClean="0"/>
              <a:t>are 20 prompts (task) tested – cant change.  (6, 000 kids across NZ) that had very controlled input. </a:t>
            </a:r>
          </a:p>
          <a:p>
            <a:pPr marL="0" indent="0">
              <a:buFontTx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524898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b="1" baseline="0" dirty="0" smtClean="0"/>
              <a:t>DIFFERENCES</a:t>
            </a:r>
          </a:p>
          <a:p>
            <a:pPr marL="171450" indent="-171450">
              <a:buFontTx/>
              <a:buChar char="•"/>
            </a:pPr>
            <a:r>
              <a:rPr lang="en-US" baseline="0" dirty="0" smtClean="0"/>
              <a:t>Previously we could adapt our “task” and what the researchers found in the trial was the planning put in pace for </a:t>
            </a:r>
            <a:r>
              <a:rPr lang="en-US" baseline="0" dirty="0" err="1" smtClean="0"/>
              <a:t>stds</a:t>
            </a:r>
            <a:r>
              <a:rPr lang="en-US" baseline="0" dirty="0" smtClean="0"/>
              <a:t> to do writing to was varied….</a:t>
            </a:r>
          </a:p>
          <a:p>
            <a:pPr marL="171450" indent="-171450">
              <a:buFontTx/>
              <a:buChar char="•"/>
            </a:pPr>
            <a:r>
              <a:rPr lang="en-US" baseline="0" dirty="0" smtClean="0"/>
              <a:t>BUT encouraged to make up own prompts and assess using new rubric…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66279545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589161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96394130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27/04/12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27/04/12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27/04/12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27/04/12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27/04/12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27/04/12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27/04/12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27/04/12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27/04/12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27/04/12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36512" y="6453336"/>
            <a:ext cx="9180512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3"/>
          <a:srcRect l="21425" r="17333"/>
          <a:stretch>
            <a:fillRect/>
          </a:stretch>
        </p:blipFill>
        <p:spPr bwMode="auto">
          <a:xfrm>
            <a:off x="-703" y="0"/>
            <a:ext cx="9157634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9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0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1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2052" name="Picture 4" descr="PowerPoint(logos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-20638"/>
            <a:ext cx="9174163" cy="687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331640" y="2852539"/>
            <a:ext cx="67818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40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e-</a:t>
            </a:r>
            <a:r>
              <a:rPr lang="en-US" sz="4000" b="1" dirty="0" err="1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asTTle</a:t>
            </a:r>
            <a:r>
              <a:rPr lang="en-US" sz="40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4000" b="1" dirty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</a:t>
            </a:r>
            <a:r>
              <a:rPr lang="en-US" sz="40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riting</a:t>
            </a:r>
          </a:p>
          <a:p>
            <a:pPr algn="ctr"/>
            <a:endParaRPr lang="en-US" sz="4000" b="1" dirty="0" smtClean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8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Fraser </a:t>
            </a:r>
            <a:r>
              <a:rPr lang="en-US" sz="28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School</a:t>
            </a:r>
            <a:endParaRPr lang="en-US" sz="2800" b="1" dirty="0" smtClean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/>
            <a:r>
              <a:rPr lang="en-US" sz="28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30th </a:t>
            </a:r>
            <a:r>
              <a:rPr lang="en-US" sz="28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April 2012</a:t>
            </a:r>
          </a:p>
          <a:p>
            <a:pPr algn="ctr"/>
            <a:r>
              <a:rPr lang="en-US" sz="36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36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sz="2400" b="1" dirty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08520" y="6480720"/>
            <a:ext cx="9289032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 l="21425" r="17333"/>
          <a:stretch>
            <a:fillRect/>
          </a:stretch>
        </p:blipFill>
        <p:spPr bwMode="auto">
          <a:xfrm>
            <a:off x="-703" y="0"/>
            <a:ext cx="9157634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0" descr="Select purpos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6404" y="1196752"/>
            <a:ext cx="8997596" cy="4369717"/>
          </a:xfrm>
          <a:prstGeom prst="rect">
            <a:avLst/>
          </a:prstGeom>
          <a:noFill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Choose</a:t>
            </a:r>
            <a:r>
              <a:rPr kumimoji="0" lang="en-NZ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 purpose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36512" y="6453336"/>
            <a:ext cx="9180512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/>
          <a:srcRect l="21425" r="17333"/>
          <a:stretch>
            <a:fillRect/>
          </a:stretch>
        </p:blipFill>
        <p:spPr bwMode="auto">
          <a:xfrm>
            <a:off x="-703" y="0"/>
            <a:ext cx="9157634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 descr="Select prompt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1124744"/>
            <a:ext cx="8037851" cy="5112568"/>
          </a:xfrm>
          <a:prstGeom prst="rect">
            <a:avLst/>
          </a:prstGeom>
          <a:noFill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Select a prompt 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83768" y="1196752"/>
            <a:ext cx="4046959" cy="5135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 writing prompt 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Choosing a prompt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NZ" dirty="0" smtClean="0"/>
              <a:t>Teachers need to use professional judgement to ensure a prompt is appropriate.</a:t>
            </a:r>
          </a:p>
          <a:p>
            <a:pPr>
              <a:buNone/>
            </a:pPr>
            <a:endParaRPr lang="en-NZ" sz="2400" dirty="0" smtClean="0"/>
          </a:p>
          <a:p>
            <a:pPr>
              <a:buNone/>
            </a:pPr>
            <a:r>
              <a:rPr lang="en-NZ" sz="2400" dirty="0" smtClean="0"/>
              <a:t>For example, consider:</a:t>
            </a:r>
          </a:p>
          <a:p>
            <a:pPr lvl="1">
              <a:buFontTx/>
              <a:buChar char="-"/>
            </a:pPr>
            <a:r>
              <a:rPr lang="en-NZ" sz="2000" dirty="0" smtClean="0"/>
              <a:t>the level of abstraction</a:t>
            </a:r>
          </a:p>
          <a:p>
            <a:pPr lvl="1">
              <a:buFontTx/>
              <a:buChar char="-"/>
            </a:pPr>
            <a:r>
              <a:rPr lang="en-NZ" sz="2000" dirty="0" smtClean="0"/>
              <a:t>the complexity of the text structure</a:t>
            </a:r>
          </a:p>
          <a:p>
            <a:pPr lvl="1">
              <a:buFontTx/>
              <a:buChar char="-"/>
            </a:pPr>
            <a:r>
              <a:rPr lang="en-NZ" sz="2000" dirty="0" smtClean="0"/>
              <a:t>the context</a:t>
            </a:r>
          </a:p>
          <a:p>
            <a:pPr lvl="1">
              <a:buFontTx/>
              <a:buChar char="-"/>
            </a:pPr>
            <a:endParaRPr lang="en-NZ" sz="2000" dirty="0" smtClean="0"/>
          </a:p>
          <a:p>
            <a:pPr>
              <a:buNone/>
            </a:pPr>
            <a:r>
              <a:rPr lang="en-NZ" sz="2400" dirty="0" smtClean="0"/>
              <a:t>Some prompts use slightly simplified language:</a:t>
            </a:r>
          </a:p>
          <a:p>
            <a:pPr lvl="1">
              <a:buFontTx/>
              <a:buChar char="-"/>
            </a:pPr>
            <a:r>
              <a:rPr lang="en-NZ" sz="2000" dirty="0" smtClean="0"/>
              <a:t>the three recounting prompts</a:t>
            </a:r>
          </a:p>
          <a:p>
            <a:pPr lvl="1">
              <a:buFontTx/>
              <a:buChar char="-"/>
            </a:pPr>
            <a:r>
              <a:rPr lang="en-NZ" sz="2000" dirty="0" smtClean="0"/>
              <a:t>three of the describing prompts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 smtClean="0"/>
          </a:p>
          <a:p>
            <a:pPr lvl="1">
              <a:buNone/>
            </a:pPr>
            <a:endParaRPr lang="en-NZ" dirty="0" smtClean="0"/>
          </a:p>
          <a:p>
            <a:pPr lvl="1">
              <a:buNone/>
            </a:pPr>
            <a:endParaRPr lang="en-NZ" dirty="0" smtClean="0"/>
          </a:p>
          <a:p>
            <a:pPr lvl="2">
              <a:buNone/>
            </a:pPr>
            <a:endParaRPr lang="en-NZ" dirty="0" smtClean="0"/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1435678"/>
            <a:ext cx="8624788" cy="5017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The </a:t>
            </a:r>
            <a:r>
              <a:rPr lang="en-NZ" sz="4400" dirty="0" smtClean="0">
                <a:latin typeface="+mj-lt"/>
                <a:ea typeface="+mj-ea"/>
                <a:cs typeface="+mj-cs"/>
              </a:rPr>
              <a:t>marking</a:t>
            </a: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rubric elements 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7976" y="1052737"/>
            <a:ext cx="7702456" cy="53738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NZ" sz="4400" dirty="0" smtClean="0">
                <a:latin typeface="+mj-lt"/>
                <a:ea typeface="+mj-ea"/>
                <a:cs typeface="+mj-cs"/>
              </a:rPr>
              <a:t>Marking</a:t>
            </a:r>
            <a:r>
              <a:rPr lang="en-NZ" sz="4400" noProof="0" dirty="0" smtClean="0">
                <a:latin typeface="+mj-lt"/>
                <a:ea typeface="+mj-ea"/>
                <a:cs typeface="+mj-cs"/>
              </a:rPr>
              <a:t> rubric: Ideas 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Marking process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NZ" sz="3400" dirty="0" smtClean="0"/>
              <a:t>Markers  need:</a:t>
            </a:r>
          </a:p>
          <a:p>
            <a:pPr lvl="1">
              <a:buFontTx/>
              <a:buChar char="-"/>
            </a:pPr>
            <a:r>
              <a:rPr lang="en-NZ" sz="2900" b="1" dirty="0" smtClean="0"/>
              <a:t>student script</a:t>
            </a:r>
          </a:p>
          <a:p>
            <a:pPr lvl="1">
              <a:buFontTx/>
              <a:buChar char="-"/>
            </a:pPr>
            <a:r>
              <a:rPr lang="en-NZ" sz="2900" b="1" dirty="0" smtClean="0"/>
              <a:t>prompt</a:t>
            </a:r>
          </a:p>
          <a:p>
            <a:pPr lvl="1">
              <a:buFontTx/>
              <a:buChar char="-"/>
            </a:pPr>
            <a:r>
              <a:rPr lang="en-NZ" sz="2900" b="1" dirty="0" smtClean="0"/>
              <a:t>marking rubric (ideas, structure and language, organisation, vocabulary, sentence structure, punctuation, and spelling)</a:t>
            </a:r>
          </a:p>
          <a:p>
            <a:pPr lvl="1">
              <a:buFontTx/>
              <a:buChar char="-"/>
            </a:pPr>
            <a:r>
              <a:rPr lang="en-NZ" sz="2900" dirty="0" smtClean="0"/>
              <a:t>structure and language notes</a:t>
            </a:r>
          </a:p>
          <a:p>
            <a:pPr lvl="1">
              <a:buFontTx/>
              <a:buChar char="-"/>
            </a:pPr>
            <a:r>
              <a:rPr lang="en-NZ" sz="2900" dirty="0" smtClean="0"/>
              <a:t>annotated exemplars</a:t>
            </a:r>
          </a:p>
          <a:p>
            <a:pPr lvl="1">
              <a:buFontTx/>
              <a:buChar char="-"/>
            </a:pPr>
            <a:r>
              <a:rPr lang="en-NZ" sz="2900" b="1" dirty="0" smtClean="0"/>
              <a:t>glossary and definitions</a:t>
            </a:r>
          </a:p>
          <a:p>
            <a:pPr lvl="1">
              <a:buFontTx/>
              <a:buChar char="-"/>
            </a:pPr>
            <a:endParaRPr lang="en-NZ" dirty="0" smtClean="0"/>
          </a:p>
          <a:p>
            <a:r>
              <a:rPr lang="en-NZ" sz="3400" dirty="0" smtClean="0"/>
              <a:t>A step by step approach:</a:t>
            </a:r>
          </a:p>
          <a:p>
            <a:pPr lvl="1">
              <a:buFontTx/>
              <a:buChar char="-"/>
            </a:pPr>
            <a:r>
              <a:rPr lang="en-NZ" dirty="0" smtClean="0"/>
              <a:t>read through whole script</a:t>
            </a:r>
          </a:p>
          <a:p>
            <a:pPr lvl="1">
              <a:buFontTx/>
              <a:buChar char="-"/>
            </a:pPr>
            <a:r>
              <a:rPr lang="en-NZ" dirty="0" smtClean="0"/>
              <a:t>work through rubric element by element</a:t>
            </a:r>
          </a:p>
          <a:p>
            <a:pPr lvl="1">
              <a:buFontTx/>
              <a:buChar char="-"/>
            </a:pPr>
            <a:r>
              <a:rPr lang="en-NZ" dirty="0" smtClean="0"/>
              <a:t>check writing against category descriptors and notes to identify best fit category (R1, R2 , R3 etc)</a:t>
            </a:r>
          </a:p>
          <a:p>
            <a:pPr lvl="1">
              <a:buFontTx/>
              <a:buChar char="-"/>
            </a:pPr>
            <a:r>
              <a:rPr lang="en-NZ" dirty="0" smtClean="0"/>
              <a:t>use exemplars to clarify and confirm decisions</a:t>
            </a:r>
          </a:p>
          <a:p>
            <a:pPr lvl="1">
              <a:buFontTx/>
              <a:buChar char="-"/>
            </a:pPr>
            <a:r>
              <a:rPr lang="en-NZ" dirty="0" smtClean="0"/>
              <a:t>moderate  decisions</a:t>
            </a:r>
          </a:p>
          <a:p>
            <a:pPr lvl="1">
              <a:buFontTx/>
              <a:buChar char="-"/>
            </a:pPr>
            <a:r>
              <a:rPr lang="en-NZ" dirty="0" smtClean="0"/>
              <a:t>record each score on front page of student writing booklet</a:t>
            </a:r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Characteristics of a fair marker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During marking:</a:t>
            </a:r>
          </a:p>
          <a:p>
            <a:pPr lvl="2">
              <a:buFontTx/>
              <a:buChar char="-"/>
            </a:pPr>
            <a:r>
              <a:rPr lang="en-NZ" dirty="0" smtClean="0"/>
              <a:t>self disciplined—need to recognise the authority of the rubric and put aside their knowledge of the student as a whole</a:t>
            </a:r>
          </a:p>
          <a:p>
            <a:pPr lvl="2">
              <a:buFontTx/>
              <a:buChar char="-"/>
            </a:pPr>
            <a:r>
              <a:rPr lang="en-NZ" dirty="0" smtClean="0"/>
              <a:t>a team player—need to accumulate a shared understanding of the rubric </a:t>
            </a:r>
          </a:p>
          <a:p>
            <a:r>
              <a:rPr lang="en-NZ" dirty="0" smtClean="0"/>
              <a:t>After marking (planning next steps):</a:t>
            </a:r>
          </a:p>
          <a:p>
            <a:pPr lvl="2">
              <a:buFontTx/>
              <a:buChar char="-"/>
            </a:pPr>
            <a:r>
              <a:rPr lang="en-NZ" dirty="0" smtClean="0"/>
              <a:t>creative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7544" y="980728"/>
            <a:ext cx="8127682" cy="5447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Annotated</a:t>
            </a:r>
            <a:r>
              <a:rPr kumimoji="0" lang="en-NZ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exemplar 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Characteristics of the annotated exemplars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NZ" sz="3600" dirty="0" smtClean="0"/>
              <a:t>The 76 annotated exemplars:</a:t>
            </a:r>
          </a:p>
          <a:p>
            <a:pPr lvl="1">
              <a:buFontTx/>
              <a:buChar char="-"/>
            </a:pPr>
            <a:r>
              <a:rPr lang="en-NZ" sz="3300" dirty="0" smtClean="0"/>
              <a:t>developed from student responses to the 20 prompts</a:t>
            </a:r>
          </a:p>
          <a:p>
            <a:pPr lvl="1">
              <a:buFontTx/>
              <a:buChar char="-"/>
            </a:pPr>
            <a:r>
              <a:rPr lang="en-NZ" sz="3300" dirty="0" smtClean="0"/>
              <a:t>marked using the rubric</a:t>
            </a:r>
          </a:p>
          <a:p>
            <a:pPr lvl="1">
              <a:buFontTx/>
              <a:buChar char="-"/>
            </a:pPr>
            <a:r>
              <a:rPr lang="en-NZ" sz="3300" dirty="0" smtClean="0"/>
              <a:t>cover all prompts (each prompt has at least 3, covering a range of scores—low, medium, and high)</a:t>
            </a:r>
          </a:p>
          <a:p>
            <a:endParaRPr lang="en-NZ" dirty="0" smtClean="0"/>
          </a:p>
          <a:p>
            <a:r>
              <a:rPr lang="en-NZ" dirty="0" smtClean="0"/>
              <a:t>The student scripts exemplify: </a:t>
            </a:r>
          </a:p>
          <a:p>
            <a:pPr lvl="1">
              <a:buFontTx/>
              <a:buChar char="-"/>
            </a:pPr>
            <a:r>
              <a:rPr lang="en-NZ" sz="3300" dirty="0" smtClean="0"/>
              <a:t>typical, not ideal, writing</a:t>
            </a:r>
          </a:p>
          <a:p>
            <a:pPr lvl="1">
              <a:buFontTx/>
              <a:buChar char="-"/>
            </a:pPr>
            <a:r>
              <a:rPr lang="en-NZ" sz="3300" dirty="0" smtClean="0"/>
              <a:t>tricky features to score (e.g., possibly off-topic; multiple purposes)</a:t>
            </a:r>
          </a:p>
          <a:p>
            <a:pPr lvl="1">
              <a:buNone/>
            </a:pPr>
            <a:endParaRPr lang="en-NZ" dirty="0" smtClean="0"/>
          </a:p>
          <a:p>
            <a:r>
              <a:rPr lang="en-NZ" dirty="0" smtClean="0"/>
              <a:t>The annotations:</a:t>
            </a:r>
          </a:p>
          <a:p>
            <a:pPr lvl="1">
              <a:buFontTx/>
              <a:buChar char="-"/>
            </a:pPr>
            <a:r>
              <a:rPr lang="en-NZ" sz="3300" dirty="0" smtClean="0"/>
              <a:t>justify scores</a:t>
            </a:r>
          </a:p>
          <a:p>
            <a:pPr lvl="1">
              <a:buFontTx/>
              <a:buChar char="-"/>
            </a:pPr>
            <a:endParaRPr lang="en-NZ" dirty="0" smtClean="0"/>
          </a:p>
          <a:p>
            <a:r>
              <a:rPr lang="en-NZ" dirty="0" smtClean="0"/>
              <a:t>The generic exemplars:</a:t>
            </a:r>
          </a:p>
          <a:p>
            <a:pPr lvl="1">
              <a:buFontTx/>
              <a:buChar char="-"/>
            </a:pPr>
            <a:r>
              <a:rPr lang="en-NZ" sz="3300" dirty="0" smtClean="0"/>
              <a:t>from the same group of 76</a:t>
            </a:r>
          </a:p>
          <a:p>
            <a:pPr lvl="1">
              <a:buFontTx/>
              <a:buChar char="-"/>
            </a:pPr>
            <a:r>
              <a:rPr lang="en-NZ" sz="3300" dirty="0" smtClean="0"/>
              <a:t>used to check interpretation of individual categories </a:t>
            </a:r>
          </a:p>
          <a:p>
            <a:pPr lvl="1">
              <a:buNone/>
            </a:pPr>
            <a:endParaRPr lang="en-NZ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LI/SC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423260518"/>
              </p:ext>
            </p:extLst>
          </p:nvPr>
        </p:nvGraphicFramePr>
        <p:xfrm>
          <a:off x="1043608" y="1178921"/>
          <a:ext cx="7440488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259790" y="168549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723860" y="19786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National reference information for     e-</a:t>
            </a:r>
            <a:r>
              <a:rPr lang="en-NZ" dirty="0" err="1" smtClean="0"/>
              <a:t>asTTle</a:t>
            </a:r>
            <a:r>
              <a:rPr lang="en-NZ" dirty="0" smtClean="0"/>
              <a:t>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National reference information is available for:</a:t>
            </a:r>
          </a:p>
          <a:p>
            <a:r>
              <a:rPr lang="en-US" dirty="0" smtClean="0"/>
              <a:t>Year level</a:t>
            </a:r>
          </a:p>
          <a:p>
            <a:r>
              <a:rPr lang="en-US" dirty="0" smtClean="0"/>
              <a:t>Year level by gender</a:t>
            </a:r>
          </a:p>
          <a:p>
            <a:r>
              <a:rPr lang="en-US" dirty="0" smtClean="0"/>
              <a:t>Year level by ethnicity</a:t>
            </a:r>
          </a:p>
          <a:p>
            <a:r>
              <a:rPr lang="en-US" dirty="0" smtClean="0"/>
              <a:t>Year level by region</a:t>
            </a:r>
          </a:p>
          <a:p>
            <a:r>
              <a:rPr lang="en-US" dirty="0" smtClean="0"/>
              <a:t>Year level by “English at home”</a:t>
            </a:r>
          </a:p>
          <a:p>
            <a:r>
              <a:rPr lang="en-US" dirty="0" smtClean="0"/>
              <a:t>Year level by “schools like us”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charles\Local Settings\Temporary Internet Files\Content.IE5\O3YK22X6\MC900433165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027176"/>
            <a:ext cx="6400800" cy="4803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scope of NEW easTTle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b="1" dirty="0" smtClean="0"/>
              <a:t>Years 1 to 10 (up to L6)</a:t>
            </a:r>
          </a:p>
          <a:p>
            <a:pPr marL="806450">
              <a:buNone/>
            </a:pPr>
            <a:r>
              <a:rPr lang="en-NZ" dirty="0" smtClean="0"/>
              <a:t>	suitable for students who can independently communicate at least one or two simple ideas in writing</a:t>
            </a:r>
          </a:p>
          <a:p>
            <a:r>
              <a:rPr lang="en-NZ" b="1" dirty="0" smtClean="0"/>
              <a:t>Valid and reliable</a:t>
            </a:r>
          </a:p>
          <a:p>
            <a:r>
              <a:rPr lang="en-NZ" b="1" dirty="0" smtClean="0"/>
              <a:t>Compatible</a:t>
            </a:r>
            <a:r>
              <a:rPr lang="en-NZ" dirty="0" smtClean="0"/>
              <a:t> with the existing e-</a:t>
            </a:r>
            <a:r>
              <a:rPr lang="en-NZ" dirty="0" err="1" smtClean="0"/>
              <a:t>asTTle</a:t>
            </a:r>
            <a:r>
              <a:rPr lang="en-NZ" dirty="0" smtClean="0"/>
              <a:t> technology</a:t>
            </a:r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does the tool assess?  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en-NZ" sz="3000" dirty="0" smtClean="0"/>
              <a:t>A part of the whole</a:t>
            </a:r>
          </a:p>
          <a:p>
            <a:r>
              <a:rPr lang="en-NZ" sz="2600" dirty="0" smtClean="0"/>
              <a:t>General writing competence</a:t>
            </a:r>
          </a:p>
          <a:p>
            <a:pPr marL="1257300" lvl="4" indent="-342900">
              <a:buNone/>
            </a:pPr>
            <a:r>
              <a:rPr lang="en-NZ" sz="1900" dirty="0" smtClean="0"/>
              <a:t>- skills not specific to particular learning areas—does not assess content knowledge</a:t>
            </a:r>
            <a:endParaRPr lang="en-NZ" sz="2600" dirty="0" smtClean="0"/>
          </a:p>
          <a:p>
            <a:pPr lvl="2">
              <a:buNone/>
            </a:pPr>
            <a:r>
              <a:rPr lang="en-NZ" sz="1900" dirty="0" smtClean="0"/>
              <a:t>-   aspects of writing-to-communicate across the curriculum</a:t>
            </a:r>
          </a:p>
          <a:p>
            <a:pPr lvl="2">
              <a:buFontTx/>
              <a:buChar char="-"/>
            </a:pPr>
            <a:r>
              <a:rPr lang="en-NZ" sz="1900" dirty="0" smtClean="0"/>
              <a:t>skills core to writing in general</a:t>
            </a:r>
          </a:p>
          <a:p>
            <a:r>
              <a:rPr lang="en-NZ" sz="2600" dirty="0" smtClean="0"/>
              <a:t>Independent writing of continuous text across five communicative purposes and seven elements</a:t>
            </a:r>
          </a:p>
          <a:p>
            <a:pPr lvl="2">
              <a:buFontTx/>
              <a:buChar char="-"/>
            </a:pPr>
            <a:r>
              <a:rPr lang="en-NZ" sz="2100" dirty="0" smtClean="0"/>
              <a:t>prompts specify a purpose but the rubric accommodates multiple purposes  </a:t>
            </a:r>
          </a:p>
          <a:p>
            <a:pPr lvl="3">
              <a:buFontTx/>
              <a:buChar char="-"/>
            </a:pPr>
            <a:r>
              <a:rPr lang="en-NZ" sz="1900" b="1" dirty="0" smtClean="0"/>
              <a:t>describe, explain, recount, narrate, persuade</a:t>
            </a:r>
          </a:p>
          <a:p>
            <a:pPr lvl="2">
              <a:buFontTx/>
              <a:buChar char="-"/>
            </a:pPr>
            <a:r>
              <a:rPr lang="en-NZ" sz="1900" dirty="0" smtClean="0"/>
              <a:t>writing scored element by element but appears as an overall score on the measurement scale</a:t>
            </a:r>
          </a:p>
          <a:p>
            <a:pPr lvl="3">
              <a:buFontTx/>
              <a:buChar char="-"/>
            </a:pPr>
            <a:r>
              <a:rPr lang="en-NZ" sz="1900" b="1" dirty="0" smtClean="0"/>
              <a:t>ideas, structure and language, organisation, vocabulary, sentence structure, punctuation, spelling (</a:t>
            </a:r>
            <a:r>
              <a:rPr lang="en-NZ" sz="1500" b="1" dirty="0" smtClean="0"/>
              <a:t>formerly known as curriculum functions/features/dimensions</a:t>
            </a:r>
            <a:r>
              <a:rPr lang="en-NZ" sz="1900" b="1" dirty="0" smtClean="0"/>
              <a:t>) </a:t>
            </a:r>
          </a:p>
          <a:p>
            <a:pPr lvl="2"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What does the tool assess? 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en-NZ" dirty="0" smtClean="0"/>
              <a:t>A part of the whole</a:t>
            </a:r>
          </a:p>
          <a:p>
            <a:pPr lvl="2">
              <a:buFontTx/>
              <a:buChar char="-"/>
            </a:pPr>
            <a:endParaRPr lang="en-NZ" sz="2000" dirty="0" smtClean="0"/>
          </a:p>
          <a:p>
            <a:r>
              <a:rPr lang="en-NZ" sz="2800" b="1" dirty="0" smtClean="0"/>
              <a:t>Why</a:t>
            </a:r>
            <a:r>
              <a:rPr lang="en-NZ" sz="2800" dirty="0" smtClean="0"/>
              <a:t> only a part of the whole?</a:t>
            </a:r>
            <a:endParaRPr lang="en-NZ" dirty="0" smtClean="0"/>
          </a:p>
          <a:p>
            <a:pPr lvl="2">
              <a:buFontTx/>
              <a:buChar char="-"/>
            </a:pPr>
            <a:r>
              <a:rPr lang="en-NZ" dirty="0" smtClean="0"/>
              <a:t>The e-</a:t>
            </a:r>
            <a:r>
              <a:rPr lang="en-NZ" dirty="0" err="1" smtClean="0"/>
              <a:t>asTTle</a:t>
            </a:r>
            <a:r>
              <a:rPr lang="en-NZ" dirty="0" smtClean="0"/>
              <a:t> model for assessment and reporting involves </a:t>
            </a:r>
            <a:r>
              <a:rPr lang="en-NZ" b="1" dirty="0" smtClean="0"/>
              <a:t>standardised tasks that lead to reliable results that can be reported on measurement scales</a:t>
            </a:r>
          </a:p>
          <a:p>
            <a:pPr lvl="2">
              <a:buFontTx/>
              <a:buChar char="-"/>
            </a:pPr>
            <a:r>
              <a:rPr lang="en-NZ" dirty="0" smtClean="0"/>
              <a:t>One assessment can’t assess everything </a:t>
            </a:r>
          </a:p>
          <a:p>
            <a:pPr lvl="2">
              <a:buFontTx/>
              <a:buChar char="-"/>
            </a:pPr>
            <a:r>
              <a:rPr lang="en-NZ" dirty="0" smtClean="0"/>
              <a:t>Not sufficient for making an OTJ (see 4.2 in manual) </a:t>
            </a:r>
          </a:p>
          <a:p>
            <a:pPr>
              <a:buNone/>
            </a:pPr>
            <a:endParaRPr lang="en-NZ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The components of e-</a:t>
            </a:r>
            <a:r>
              <a:rPr lang="en-NZ" dirty="0" err="1" smtClean="0"/>
              <a:t>asTTle</a:t>
            </a:r>
            <a:r>
              <a:rPr lang="en-NZ" dirty="0" smtClean="0"/>
              <a:t> writing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20 prompts </a:t>
            </a:r>
            <a:r>
              <a:rPr lang="en-NZ" sz="2000" dirty="0" smtClean="0"/>
              <a:t>(formerly known as tasks)</a:t>
            </a:r>
            <a:endParaRPr lang="en-NZ" dirty="0" smtClean="0"/>
          </a:p>
          <a:p>
            <a:r>
              <a:rPr lang="en-NZ" dirty="0" smtClean="0"/>
              <a:t>Marking rubric </a:t>
            </a:r>
            <a:r>
              <a:rPr lang="en-NZ" sz="2000" dirty="0" smtClean="0"/>
              <a:t>(includes structure and language notes)</a:t>
            </a:r>
          </a:p>
          <a:p>
            <a:r>
              <a:rPr lang="en-NZ" dirty="0" smtClean="0"/>
              <a:t>Annotated exemplars</a:t>
            </a:r>
          </a:p>
          <a:p>
            <a:r>
              <a:rPr lang="en-NZ" dirty="0" smtClean="0"/>
              <a:t>Glossary and definitions</a:t>
            </a:r>
          </a:p>
          <a:p>
            <a:r>
              <a:rPr lang="en-NZ" dirty="0" smtClean="0"/>
              <a:t>Scoring and reporting tools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Using an e-</a:t>
            </a:r>
            <a:r>
              <a:rPr lang="en-NZ" dirty="0" err="1" smtClean="0"/>
              <a:t>asTTle</a:t>
            </a:r>
            <a:r>
              <a:rPr lang="en-NZ" dirty="0" smtClean="0"/>
              <a:t> writing assessment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NZ" dirty="0" smtClean="0"/>
              <a:t>An e-</a:t>
            </a:r>
            <a:r>
              <a:rPr lang="en-NZ" dirty="0" err="1" smtClean="0"/>
              <a:t>asTTle</a:t>
            </a:r>
            <a:r>
              <a:rPr lang="en-NZ" dirty="0" smtClean="0"/>
              <a:t> writing assessment involves:</a:t>
            </a:r>
          </a:p>
          <a:p>
            <a:r>
              <a:rPr lang="en-NZ" dirty="0" smtClean="0"/>
              <a:t>Selecting a prompt</a:t>
            </a:r>
          </a:p>
          <a:p>
            <a:r>
              <a:rPr lang="en-NZ" dirty="0" smtClean="0"/>
              <a:t>Introducing the prompt to the students- 5 mins and no written record of discussion. </a:t>
            </a:r>
          </a:p>
          <a:p>
            <a:r>
              <a:rPr lang="en-NZ" dirty="0" smtClean="0"/>
              <a:t>Students writing to the prompt for up to 40 minutes</a:t>
            </a:r>
          </a:p>
          <a:p>
            <a:r>
              <a:rPr lang="en-NZ" dirty="0" smtClean="0"/>
              <a:t>Scoring the responses against a rubric with the help of annotated exemplars</a:t>
            </a:r>
          </a:p>
          <a:p>
            <a:r>
              <a:rPr lang="en-NZ" dirty="0" smtClean="0"/>
              <a:t>Entering results into the online application and generating reports.</a:t>
            </a:r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196751"/>
            <a:ext cx="9144000" cy="4918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Create</a:t>
            </a:r>
            <a:r>
              <a:rPr kumimoji="0" lang="en-NZ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a new “test”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Create a customised test</a:t>
            </a: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643050"/>
            <a:ext cx="9144000" cy="38899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2356</TotalTime>
  <Words>1156</Words>
  <Application>Microsoft Macintosh PowerPoint</Application>
  <PresentationFormat>On-screen Show (4:3)</PresentationFormat>
  <Paragraphs>205</Paragraphs>
  <Slides>21</Slides>
  <Notes>21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2" baseType="lpstr">
      <vt:lpstr>Office Theme</vt:lpstr>
      <vt:lpstr>PowerPoint Presentation</vt:lpstr>
      <vt:lpstr>LI/SC</vt:lpstr>
      <vt:lpstr>The scope of NEW easTTle </vt:lpstr>
      <vt:lpstr>What does the tool assess?   </vt:lpstr>
      <vt:lpstr>What does the tool assess? </vt:lpstr>
      <vt:lpstr>The components of e-asTTle writing</vt:lpstr>
      <vt:lpstr>Using an e-asTTle writing assessment</vt:lpstr>
      <vt:lpstr>PowerPoint Presentation</vt:lpstr>
      <vt:lpstr>Create a customised test</vt:lpstr>
      <vt:lpstr>PowerPoint Presentation</vt:lpstr>
      <vt:lpstr>PowerPoint Presentation</vt:lpstr>
      <vt:lpstr>PowerPoint Presentation</vt:lpstr>
      <vt:lpstr>Choosing a prompt </vt:lpstr>
      <vt:lpstr>PowerPoint Presentation</vt:lpstr>
      <vt:lpstr>PowerPoint Presentation</vt:lpstr>
      <vt:lpstr>Marking process</vt:lpstr>
      <vt:lpstr>Characteristics of a fair marker</vt:lpstr>
      <vt:lpstr>PowerPoint Presentation</vt:lpstr>
      <vt:lpstr>Characteristics of the annotated exemplars</vt:lpstr>
      <vt:lpstr>National reference information for     e-asTTle writing</vt:lpstr>
      <vt:lpstr>PowerPoint Presentation</vt:lpstr>
    </vt:vector>
  </TitlesOfParts>
  <Company>NZCER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Joanne Edgecombe</dc:creator>
  <cp:lastModifiedBy>Microsoft Office User</cp:lastModifiedBy>
  <cp:revision>240</cp:revision>
  <cp:lastPrinted>2012-04-26T23:12:47Z</cp:lastPrinted>
  <dcterms:created xsi:type="dcterms:W3CDTF">2011-11-15T00:49:00Z</dcterms:created>
  <dcterms:modified xsi:type="dcterms:W3CDTF">2012-04-26T23:13:54Z</dcterms:modified>
</cp:coreProperties>
</file>